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7860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00"/>
    <a:srgbClr val="FFBE7D"/>
    <a:srgbClr val="FF9900"/>
    <a:srgbClr val="FF8A15"/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8F8B320-1486-41A3-AC41-F202CC5750DC}" type="datetimeFigureOut">
              <a:rPr lang="fr-FR"/>
              <a:pPr>
                <a:defRPr/>
              </a:pPr>
              <a:t>25/02/2014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3ECB0DE-FAB2-4034-B537-C99CD42820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7C92F7-3D98-4F2A-AC81-877EF899E6B4}" type="slidenum">
              <a:rPr lang="en-GB"/>
              <a:pPr/>
              <a:t>1</a:t>
            </a:fld>
            <a:endParaRPr lang="en-GB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14875"/>
            <a:ext cx="49815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1CA4D4"/>
              </a:solidFill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1657350"/>
            <a:ext cx="8528050" cy="4714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Espace réservé du pied de pag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954088"/>
            <a:ext cx="2132012" cy="541813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975" y="954088"/>
            <a:ext cx="6243638" cy="5418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Espace réservé du pied de pag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975" y="1657350"/>
            <a:ext cx="4187825" cy="4714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4187825" cy="47148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88" y="954088"/>
            <a:ext cx="8504237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1819275" y="6376988"/>
            <a:ext cx="5503863" cy="292100"/>
          </a:xfrm>
          <a:prstGeom prst="rect">
            <a:avLst/>
          </a:prstGeom>
        </p:spPr>
        <p:txBody>
          <a:bodyPr/>
          <a:lstStyle>
            <a:lvl1pPr>
              <a:defRPr dirty="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107950" y="179388"/>
            <a:ext cx="8890000" cy="6551612"/>
          </a:xfrm>
          <a:prstGeom prst="roundRect">
            <a:avLst>
              <a:gd name="adj" fmla="val 291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>
              <a:solidFill>
                <a:srgbClr val="1CA4D4"/>
              </a:solidFill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70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pull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1A466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2000" b="1">
          <a:solidFill>
            <a:srgbClr val="1A466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b="1">
          <a:solidFill>
            <a:srgbClr val="1582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 b="1">
          <a:solidFill>
            <a:srgbClr val="1582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400" b="1">
          <a:solidFill>
            <a:srgbClr val="1582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rgbClr val="1582A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necteur droit 74"/>
          <p:cNvCxnSpPr/>
          <p:nvPr/>
        </p:nvCxnSpPr>
        <p:spPr>
          <a:xfrm flipH="1">
            <a:off x="5041900" y="1867020"/>
            <a:ext cx="504000" cy="0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06146" y="764704"/>
            <a:ext cx="8712968" cy="5983818"/>
          </a:xfrm>
          <a:prstGeom prst="rect">
            <a:avLst/>
          </a:prstGeom>
          <a:noFill/>
          <a:ln w="25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 bwMode="auto">
          <a:xfrm>
            <a:off x="376238" y="3124200"/>
            <a:ext cx="955675" cy="43021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Local Chapter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1879600" y="3124200"/>
            <a:ext cx="968375" cy="43021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Local Chapter</a:t>
            </a:r>
          </a:p>
        </p:txBody>
      </p:sp>
      <p:sp>
        <p:nvSpPr>
          <p:cNvPr id="9" name="ZoneTexte 8"/>
          <p:cNvSpPr txBox="1"/>
          <p:nvPr/>
        </p:nvSpPr>
        <p:spPr bwMode="auto">
          <a:xfrm>
            <a:off x="7753350" y="3132138"/>
            <a:ext cx="931863" cy="431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prstDash val="dash"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dirty="0">
                <a:solidFill>
                  <a:schemeClr val="tx2"/>
                </a:solidFill>
                <a:latin typeface="Calibri" pitchFamily="34" charset="0"/>
                <a:cs typeface="+mn-cs"/>
              </a:rPr>
              <a:t>Local Chapter</a:t>
            </a:r>
          </a:p>
        </p:txBody>
      </p:sp>
      <p:sp>
        <p:nvSpPr>
          <p:cNvPr id="10" name="ZoneTexte 9"/>
          <p:cNvSpPr txBox="1"/>
          <p:nvPr/>
        </p:nvSpPr>
        <p:spPr bwMode="auto">
          <a:xfrm>
            <a:off x="3411538" y="3124200"/>
            <a:ext cx="977900" cy="43021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Local 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Chapter</a:t>
            </a: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7354888" y="3352800"/>
            <a:ext cx="282575" cy="4763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846138" y="2212975"/>
            <a:ext cx="2781300" cy="919163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stCxn id="8" idx="0"/>
          </p:cNvCxnSpPr>
          <p:nvPr/>
        </p:nvCxnSpPr>
        <p:spPr>
          <a:xfrm flipV="1">
            <a:off x="2363788" y="2205038"/>
            <a:ext cx="1487487" cy="919162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>
            <a:stCxn id="10" idx="0"/>
          </p:cNvCxnSpPr>
          <p:nvPr/>
        </p:nvCxnSpPr>
        <p:spPr>
          <a:xfrm flipV="1">
            <a:off x="3900488" y="2205038"/>
            <a:ext cx="166687" cy="919162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9" idx="0"/>
          </p:cNvCxnSpPr>
          <p:nvPr/>
        </p:nvCxnSpPr>
        <p:spPr>
          <a:xfrm flipH="1" flipV="1">
            <a:off x="4868863" y="2212975"/>
            <a:ext cx="3349625" cy="919163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 bwMode="auto">
          <a:xfrm>
            <a:off x="573088" y="3676650"/>
            <a:ext cx="565150" cy="215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France</a:t>
            </a:r>
          </a:p>
        </p:txBody>
      </p:sp>
      <p:sp>
        <p:nvSpPr>
          <p:cNvPr id="32" name="ZoneTexte 31"/>
          <p:cNvSpPr txBox="1"/>
          <p:nvPr/>
        </p:nvSpPr>
        <p:spPr bwMode="auto">
          <a:xfrm>
            <a:off x="2055813" y="3679825"/>
            <a:ext cx="609600" cy="215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UK</a:t>
            </a:r>
          </a:p>
        </p:txBody>
      </p:sp>
      <p:sp>
        <p:nvSpPr>
          <p:cNvPr id="33" name="ZoneTexte 32"/>
          <p:cNvSpPr txBox="1"/>
          <p:nvPr/>
        </p:nvSpPr>
        <p:spPr bwMode="auto">
          <a:xfrm>
            <a:off x="3530600" y="3679825"/>
            <a:ext cx="752475" cy="215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Germany</a:t>
            </a:r>
          </a:p>
        </p:txBody>
      </p:sp>
      <p:sp>
        <p:nvSpPr>
          <p:cNvPr id="34" name="ZoneTexte 33"/>
          <p:cNvSpPr txBox="1"/>
          <p:nvPr/>
        </p:nvSpPr>
        <p:spPr bwMode="auto">
          <a:xfrm>
            <a:off x="7831138" y="3702050"/>
            <a:ext cx="806450" cy="215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wrap="none"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Country X</a:t>
            </a:r>
          </a:p>
        </p:txBody>
      </p:sp>
      <p:sp>
        <p:nvSpPr>
          <p:cNvPr id="11281" name="ZoneTexte 23"/>
          <p:cNvSpPr txBox="1">
            <a:spLocks noChangeArrowheads="1"/>
          </p:cNvSpPr>
          <p:nvPr/>
        </p:nvSpPr>
        <p:spPr bwMode="auto">
          <a:xfrm>
            <a:off x="3348038" y="4005263"/>
            <a:ext cx="1587500" cy="267811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Jan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deMeer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/</a:t>
            </a:r>
          </a:p>
          <a:p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 Axel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Rennoch</a:t>
            </a:r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Main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works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: </a:t>
            </a:r>
            <a:endParaRPr lang="fr-FR" sz="600" b="1" i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600" b="1" i="1" dirty="0">
                <a:solidFill>
                  <a:schemeClr val="tx2"/>
                </a:solidFill>
                <a:latin typeface="Calibri" pitchFamily="34" charset="0"/>
              </a:rPr>
              <a:t>     </a:t>
            </a:r>
          </a:p>
          <a:p>
            <a:r>
              <a:rPr lang="fr-FR" sz="600" b="1" i="1" dirty="0">
                <a:solidFill>
                  <a:schemeClr val="tx2"/>
                </a:solidFill>
                <a:latin typeface="Calibri" pitchFamily="34" charset="0"/>
              </a:rPr>
              <a:t>    </a:t>
            </a:r>
            <a:r>
              <a:rPr lang="fr-FR" sz="1200" b="1" dirty="0">
                <a:solidFill>
                  <a:schemeClr val="tx2"/>
                </a:solidFill>
                <a:latin typeface="Calibri" pitchFamily="34" charset="0"/>
              </a:rPr>
              <a:t> . 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Marketing 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collaterals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Relations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between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ISI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event model (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contri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bution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to ETSI and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ISO)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ISO SC27/ETSI ISG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ISI Liaison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officer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oneTexte 45"/>
          <p:cNvSpPr txBox="1"/>
          <p:nvPr/>
        </p:nvSpPr>
        <p:spPr bwMode="auto">
          <a:xfrm>
            <a:off x="4889500" y="3124200"/>
            <a:ext cx="977900" cy="430213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Local 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Chapter</a:t>
            </a:r>
          </a:p>
        </p:txBody>
      </p:sp>
      <p:cxnSp>
        <p:nvCxnSpPr>
          <p:cNvPr id="47" name="Connecteur droit 46"/>
          <p:cNvCxnSpPr>
            <a:stCxn id="46" idx="0"/>
            <a:endCxn id="4" idx="2"/>
          </p:cNvCxnSpPr>
          <p:nvPr/>
        </p:nvCxnSpPr>
        <p:spPr>
          <a:xfrm flipH="1" flipV="1">
            <a:off x="4218782" y="2197404"/>
            <a:ext cx="1159668" cy="926796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 bwMode="auto">
          <a:xfrm>
            <a:off x="5126038" y="3689350"/>
            <a:ext cx="500062" cy="2143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Italy</a:t>
            </a:r>
          </a:p>
        </p:txBody>
      </p:sp>
      <p:sp>
        <p:nvSpPr>
          <p:cNvPr id="11286" name="ZoneTexte 58"/>
          <p:cNvSpPr txBox="1">
            <a:spLocks noChangeArrowheads="1"/>
          </p:cNvSpPr>
          <p:nvPr/>
        </p:nvSpPr>
        <p:spPr bwMode="auto">
          <a:xfrm>
            <a:off x="4703202" y="1200492"/>
            <a:ext cx="1296144" cy="215444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r>
              <a:rPr lang="fr-FR" sz="1400" b="1" i="1" dirty="0" smtClean="0">
                <a:solidFill>
                  <a:schemeClr val="tx2"/>
                </a:solidFill>
                <a:latin typeface="Calibri" pitchFamily="34" charset="0"/>
              </a:rPr>
              <a:t>Gérard </a:t>
            </a:r>
            <a:r>
              <a:rPr lang="fr-FR" sz="1400" b="1" i="1" dirty="0">
                <a:solidFill>
                  <a:schemeClr val="tx2"/>
                </a:solidFill>
                <a:latin typeface="Calibri" pitchFamily="34" charset="0"/>
              </a:rPr>
              <a:t>Gaudin</a:t>
            </a:r>
          </a:p>
        </p:txBody>
      </p:sp>
      <p:sp>
        <p:nvSpPr>
          <p:cNvPr id="60" name="ZoneTexte 59"/>
          <p:cNvSpPr txBox="1"/>
          <p:nvPr/>
        </p:nvSpPr>
        <p:spPr bwMode="auto">
          <a:xfrm>
            <a:off x="6270625" y="3132138"/>
            <a:ext cx="977900" cy="431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Local </a:t>
            </a: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Chapter</a:t>
            </a:r>
          </a:p>
        </p:txBody>
      </p:sp>
      <p:cxnSp>
        <p:nvCxnSpPr>
          <p:cNvPr id="61" name="Connecteur droit 60"/>
          <p:cNvCxnSpPr>
            <a:stCxn id="60" idx="0"/>
          </p:cNvCxnSpPr>
          <p:nvPr/>
        </p:nvCxnSpPr>
        <p:spPr>
          <a:xfrm flipH="1" flipV="1">
            <a:off x="4529138" y="2197100"/>
            <a:ext cx="2230437" cy="935038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 bwMode="auto">
          <a:xfrm>
            <a:off x="6189663" y="3697288"/>
            <a:ext cx="1147762" cy="2159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r>
              <a:rPr lang="fr-FR" sz="1400" b="1" smtClean="0">
                <a:solidFill>
                  <a:schemeClr val="tx2"/>
                </a:solidFill>
                <a:latin typeface="Calibri" pitchFamily="34" charset="0"/>
                <a:cs typeface="+mn-cs"/>
              </a:rPr>
              <a:t>Luxemburg</a:t>
            </a:r>
            <a:endParaRPr lang="fr-FR" sz="14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1290" name="ZoneTexte 62"/>
          <p:cNvSpPr txBox="1">
            <a:spLocks noChangeArrowheads="1"/>
          </p:cNvSpPr>
          <p:nvPr/>
        </p:nvSpPr>
        <p:spPr bwMode="auto">
          <a:xfrm>
            <a:off x="6240611" y="4013200"/>
            <a:ext cx="1355725" cy="156966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Christophe Bianco</a:t>
            </a: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Main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works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:  </a:t>
            </a:r>
            <a:endParaRPr lang="fr-FR" sz="600" b="1" i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endParaRPr lang="fr-FR" sz="600" b="1" i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launched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on 18/19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June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Luxemburg</a:t>
            </a:r>
          </a:p>
          <a:p>
            <a:pPr>
              <a:buFontTx/>
              <a:buChar char="-"/>
            </a:pPr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291" name="ZoneTexte 72"/>
          <p:cNvSpPr txBox="1">
            <a:spLocks noChangeArrowheads="1"/>
          </p:cNvSpPr>
          <p:nvPr/>
        </p:nvSpPr>
        <p:spPr bwMode="auto">
          <a:xfrm>
            <a:off x="5595404" y="1521248"/>
            <a:ext cx="992188" cy="693830"/>
          </a:xfrm>
          <a:prstGeom prst="rect">
            <a:avLst/>
          </a:prstGeom>
          <a:solidFill>
            <a:srgbClr val="FF6600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wrap="square" lIns="36000" tIns="0" rIns="36000" bIns="108000">
            <a:spAutoFit/>
          </a:bodyPr>
          <a:lstStyle/>
          <a:p>
            <a:pPr algn="ctr"/>
            <a:endParaRPr lang="fr-FR" sz="16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r>
              <a:rPr lang="fr-FR" sz="1400" b="1" dirty="0">
                <a:solidFill>
                  <a:schemeClr val="tx2"/>
                </a:solidFill>
                <a:latin typeface="Calibri" pitchFamily="34" charset="0"/>
              </a:rPr>
              <a:t>ETSI ISG </a:t>
            </a:r>
            <a:r>
              <a:rPr lang="fr-FR" sz="1400" b="1" dirty="0" smtClean="0">
                <a:solidFill>
                  <a:schemeClr val="tx2"/>
                </a:solidFill>
                <a:latin typeface="Calibri" pitchFamily="34" charset="0"/>
              </a:rPr>
              <a:t>ISI </a:t>
            </a:r>
            <a:endParaRPr lang="fr-FR" sz="1400" b="1" dirty="0">
              <a:solidFill>
                <a:schemeClr val="tx2"/>
              </a:solidFill>
              <a:latin typeface="Calibri" pitchFamily="34" charset="0"/>
            </a:endParaRPr>
          </a:p>
          <a:p>
            <a:pPr algn="ctr"/>
            <a:endParaRPr lang="fr-FR" sz="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293" name="ZoneTexte 78"/>
          <p:cNvSpPr txBox="1">
            <a:spLocks noChangeArrowheads="1"/>
          </p:cNvSpPr>
          <p:nvPr/>
        </p:nvSpPr>
        <p:spPr bwMode="auto">
          <a:xfrm>
            <a:off x="7169150" y="981075"/>
            <a:ext cx="1193800" cy="214313"/>
          </a:xfrm>
          <a:prstGeom prst="rect">
            <a:avLst/>
          </a:prstGeom>
          <a:solidFill>
            <a:srgbClr val="FFCC00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/>
            <a:r>
              <a:rPr lang="fr-FR" sz="1400" b="1">
                <a:solidFill>
                  <a:schemeClr val="tx2"/>
                </a:solidFill>
                <a:latin typeface="Calibri" pitchFamily="34" charset="0"/>
              </a:rPr>
              <a:t>ISO JTC1 SC27</a:t>
            </a:r>
          </a:p>
        </p:txBody>
      </p:sp>
      <p:cxnSp>
        <p:nvCxnSpPr>
          <p:cNvPr id="80" name="Connecteur droit 79"/>
          <p:cNvCxnSpPr>
            <a:stCxn id="11293" idx="1"/>
          </p:cNvCxnSpPr>
          <p:nvPr/>
        </p:nvCxnSpPr>
        <p:spPr>
          <a:xfrm flipH="1">
            <a:off x="5004048" y="1088232"/>
            <a:ext cx="2165102" cy="540568"/>
          </a:xfrm>
          <a:prstGeom prst="line">
            <a:avLst/>
          </a:prstGeom>
          <a:ln w="127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>
            <a:stCxn id="11293" idx="1"/>
            <a:endCxn id="11291" idx="3"/>
          </p:cNvCxnSpPr>
          <p:nvPr/>
        </p:nvCxnSpPr>
        <p:spPr>
          <a:xfrm flipH="1">
            <a:off x="6587592" y="1088232"/>
            <a:ext cx="581558" cy="779931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6" name="ZoneTexte 84"/>
          <p:cNvSpPr txBox="1">
            <a:spLocks noChangeArrowheads="1"/>
          </p:cNvSpPr>
          <p:nvPr/>
        </p:nvSpPr>
        <p:spPr bwMode="auto">
          <a:xfrm>
            <a:off x="7172325" y="1341438"/>
            <a:ext cx="1195388" cy="214312"/>
          </a:xfrm>
          <a:prstGeom prst="rect">
            <a:avLst/>
          </a:prstGeom>
          <a:solidFill>
            <a:srgbClr val="FFCC00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  <a:latin typeface="Calibri" pitchFamily="34" charset="0"/>
              </a:rPr>
              <a:t>ITU-T SG17 Q4</a:t>
            </a:r>
          </a:p>
        </p:txBody>
      </p:sp>
      <p:sp>
        <p:nvSpPr>
          <p:cNvPr id="11297" name="ZoneTexte 86"/>
          <p:cNvSpPr txBox="1">
            <a:spLocks noChangeArrowheads="1"/>
          </p:cNvSpPr>
          <p:nvPr/>
        </p:nvSpPr>
        <p:spPr bwMode="auto">
          <a:xfrm>
            <a:off x="7172325" y="2062163"/>
            <a:ext cx="1195388" cy="430212"/>
          </a:xfrm>
          <a:prstGeom prst="rect">
            <a:avLst/>
          </a:prstGeom>
          <a:solidFill>
            <a:srgbClr val="FFCC00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/>
            <a:r>
              <a:rPr lang="fr-FR" sz="1400" b="1" dirty="0">
                <a:solidFill>
                  <a:schemeClr val="tx2"/>
                </a:solidFill>
                <a:latin typeface="Calibri" pitchFamily="34" charset="0"/>
              </a:rPr>
              <a:t>European Commission</a:t>
            </a:r>
          </a:p>
        </p:txBody>
      </p:sp>
      <p:cxnSp>
        <p:nvCxnSpPr>
          <p:cNvPr id="90" name="Connecteur droit 89"/>
          <p:cNvCxnSpPr>
            <a:stCxn id="11296" idx="1"/>
            <a:endCxn id="11291" idx="3"/>
          </p:cNvCxnSpPr>
          <p:nvPr/>
        </p:nvCxnSpPr>
        <p:spPr>
          <a:xfrm flipH="1">
            <a:off x="6587592" y="1448594"/>
            <a:ext cx="584733" cy="419569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>
            <a:stCxn id="11297" idx="1"/>
            <a:endCxn id="11291" idx="3"/>
          </p:cNvCxnSpPr>
          <p:nvPr/>
        </p:nvCxnSpPr>
        <p:spPr>
          <a:xfrm flipH="1" flipV="1">
            <a:off x="6587592" y="1868163"/>
            <a:ext cx="584733" cy="409106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00" name="ZoneTexte 98"/>
          <p:cNvSpPr txBox="1">
            <a:spLocks noChangeArrowheads="1"/>
          </p:cNvSpPr>
          <p:nvPr/>
        </p:nvSpPr>
        <p:spPr bwMode="auto">
          <a:xfrm>
            <a:off x="1758950" y="4000500"/>
            <a:ext cx="1444625" cy="193899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Andrea </a:t>
            </a:r>
            <a:r>
              <a:rPr lang="fr-FR" sz="1200" b="1" i="1" dirty="0" smtClean="0">
                <a:solidFill>
                  <a:schemeClr val="tx2"/>
                </a:solidFill>
                <a:latin typeface="Calibri" pitchFamily="34" charset="0"/>
              </a:rPr>
              <a:t>Hazeldine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/</a:t>
            </a:r>
          </a:p>
          <a:p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fr-FR" sz="1200" b="1" i="1" dirty="0" smtClean="0">
                <a:solidFill>
                  <a:schemeClr val="tx2"/>
                </a:solidFill>
                <a:latin typeface="Calibri" pitchFamily="34" charset="0"/>
              </a:rPr>
              <a:t>Fortune 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Barnard</a:t>
            </a: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Main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works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: </a:t>
            </a:r>
            <a:endParaRPr lang="fr-FR" sz="600" b="1" i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600" b="1" i="1" dirty="0">
                <a:solidFill>
                  <a:schemeClr val="tx2"/>
                </a:solidFill>
                <a:latin typeface="Calibri" pitchFamily="34" charset="0"/>
              </a:rPr>
              <a:t>     </a:t>
            </a:r>
          </a:p>
          <a:p>
            <a:r>
              <a:rPr lang="fr-FR" sz="600" b="1" i="1" dirty="0">
                <a:solidFill>
                  <a:schemeClr val="tx2"/>
                </a:solidFill>
                <a:latin typeface="Calibri" pitchFamily="34" charset="0"/>
              </a:rPr>
              <a:t>    </a:t>
            </a:r>
            <a:r>
              <a:rPr lang="fr-FR" sz="1200" b="1" dirty="0">
                <a:solidFill>
                  <a:schemeClr val="tx2"/>
                </a:solidFill>
                <a:latin typeface="Calibri" pitchFamily="34" charset="0"/>
              </a:rPr>
              <a:t> . 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Link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Auburn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Links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secu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rity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providers 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of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ISI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1" name="ZoneTexte 99"/>
          <p:cNvSpPr txBox="1">
            <a:spLocks noChangeArrowheads="1"/>
          </p:cNvSpPr>
          <p:nvPr/>
        </p:nvSpPr>
        <p:spPr bwMode="auto">
          <a:xfrm>
            <a:off x="268288" y="4005263"/>
            <a:ext cx="1444625" cy="267811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Gérard Gaudin</a:t>
            </a: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Main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works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: </a:t>
            </a:r>
            <a:endParaRPr lang="fr-FR" sz="600" b="1" i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600" b="1" i="1" dirty="0">
                <a:solidFill>
                  <a:schemeClr val="tx2"/>
                </a:solidFill>
                <a:latin typeface="Calibri" pitchFamily="34" charset="0"/>
              </a:rPr>
              <a:t>     </a:t>
            </a:r>
          </a:p>
          <a:p>
            <a:r>
              <a:rPr lang="fr-FR" sz="600" b="1" i="1" dirty="0">
                <a:solidFill>
                  <a:schemeClr val="tx2"/>
                </a:solidFill>
                <a:latin typeface="Calibri" pitchFamily="34" charset="0"/>
              </a:rPr>
              <a:t>    </a:t>
            </a:r>
            <a:r>
              <a:rPr lang="fr-FR" sz="1200" b="1" dirty="0">
                <a:solidFill>
                  <a:schemeClr val="tx2"/>
                </a:solidFill>
                <a:latin typeface="Calibri" pitchFamily="34" charset="0"/>
              </a:rPr>
              <a:t> . 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WGs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(0 to 6)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WG 4 (all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values &amp;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especially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How to </a:t>
            </a:r>
            <a:r>
              <a:rPr lang="fr-FR" sz="12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detect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fr-FR" sz="1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WG 6 (Security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Incident Manage-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ment)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. « Matinales »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. « Assises Cyber </a:t>
            </a:r>
          </a:p>
          <a:p>
            <a:r>
              <a:rPr lang="fr-FR" sz="1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Défense et SIEM »</a:t>
            </a:r>
          </a:p>
        </p:txBody>
      </p:sp>
      <p:sp>
        <p:nvSpPr>
          <p:cNvPr id="11302" name="ZoneTexte 41"/>
          <p:cNvSpPr txBox="1">
            <a:spLocks noChangeArrowheads="1"/>
          </p:cNvSpPr>
          <p:nvPr/>
        </p:nvSpPr>
        <p:spPr bwMode="auto">
          <a:xfrm>
            <a:off x="7164388" y="1700213"/>
            <a:ext cx="1193800" cy="2159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2"/>
            </a:solidFill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/>
            <a:r>
              <a:rPr lang="fr-FR" sz="1400" b="1">
                <a:solidFill>
                  <a:schemeClr val="tx2"/>
                </a:solidFill>
                <a:latin typeface="Calibri" pitchFamily="34" charset="0"/>
              </a:rPr>
              <a:t>MITRE (US)</a:t>
            </a:r>
          </a:p>
        </p:txBody>
      </p:sp>
      <p:cxnSp>
        <p:nvCxnSpPr>
          <p:cNvPr id="43" name="Connecteur droit 42"/>
          <p:cNvCxnSpPr>
            <a:stCxn id="11302" idx="1"/>
            <a:endCxn id="11291" idx="3"/>
          </p:cNvCxnSpPr>
          <p:nvPr/>
        </p:nvCxnSpPr>
        <p:spPr>
          <a:xfrm flipH="1">
            <a:off x="6587592" y="1808163"/>
            <a:ext cx="576796" cy="60000"/>
          </a:xfrm>
          <a:prstGeom prst="line">
            <a:avLst/>
          </a:prstGeom>
          <a:ln w="127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305" name="Image 43" descr="Logo Club R2GS.jpg"/>
          <p:cNvPicPr>
            <a:picLocks noChangeAspect="1" noChangeArrowheads="1"/>
          </p:cNvPicPr>
          <p:nvPr/>
        </p:nvPicPr>
        <p:blipFill>
          <a:blip r:embed="rId3" cstate="print"/>
          <a:srcRect l="32236" t="29900" r="31982" b="64906"/>
          <a:stretch>
            <a:fillRect/>
          </a:stretch>
        </p:blipFill>
        <p:spPr bwMode="auto">
          <a:xfrm>
            <a:off x="288925" y="2784475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6" name="Image 51" descr="Logo Club R2GS.jpg"/>
          <p:cNvPicPr>
            <a:picLocks noChangeAspect="1" noChangeArrowheads="1"/>
          </p:cNvPicPr>
          <p:nvPr/>
        </p:nvPicPr>
        <p:blipFill>
          <a:blip r:embed="rId3" cstate="print"/>
          <a:srcRect l="32236" t="29900" r="31982" b="64906"/>
          <a:stretch>
            <a:fillRect/>
          </a:stretch>
        </p:blipFill>
        <p:spPr bwMode="auto">
          <a:xfrm>
            <a:off x="1801813" y="2784475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7" name="Image 52" descr="Logo Club R2GS.jpg"/>
          <p:cNvPicPr>
            <a:picLocks noChangeAspect="1" noChangeArrowheads="1"/>
          </p:cNvPicPr>
          <p:nvPr/>
        </p:nvPicPr>
        <p:blipFill>
          <a:blip r:embed="rId3" cstate="print"/>
          <a:srcRect l="32236" t="29900" r="31982" b="64906"/>
          <a:stretch>
            <a:fillRect/>
          </a:stretch>
        </p:blipFill>
        <p:spPr bwMode="auto">
          <a:xfrm>
            <a:off x="6181725" y="2763838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8" name="Image 53" descr="Logo Club R2GS.jpg"/>
          <p:cNvPicPr>
            <a:picLocks noChangeAspect="1" noChangeArrowheads="1"/>
          </p:cNvPicPr>
          <p:nvPr/>
        </p:nvPicPr>
        <p:blipFill>
          <a:blip r:embed="rId3" cstate="print"/>
          <a:srcRect l="32236" t="29900" r="31982" b="64906"/>
          <a:stretch>
            <a:fillRect/>
          </a:stretch>
        </p:blipFill>
        <p:spPr bwMode="auto">
          <a:xfrm>
            <a:off x="3322638" y="2789238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ZoneTexte 49"/>
          <p:cNvSpPr txBox="1"/>
          <p:nvPr/>
        </p:nvSpPr>
        <p:spPr bwMode="auto">
          <a:xfrm>
            <a:off x="6372201" y="6493572"/>
            <a:ext cx="2448271" cy="184666"/>
          </a:xfrm>
          <a:prstGeom prst="rect">
            <a:avLst/>
          </a:prstGeom>
          <a:noFill/>
          <a:ln w="6350">
            <a:noFill/>
            <a:prstDash val="dash"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algn="ctr">
              <a:defRPr/>
            </a:pP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Gérard Gaudin – 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March 2014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oneTexte 3"/>
          <p:cNvSpPr txBox="1"/>
          <p:nvPr/>
        </p:nvSpPr>
        <p:spPr bwMode="auto">
          <a:xfrm>
            <a:off x="3403600" y="1520296"/>
            <a:ext cx="1630363" cy="67710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6350">
            <a:solidFill>
              <a:schemeClr val="tx2"/>
            </a:solidFill>
            <a:prstDash val="solid"/>
            <a:miter lim="800000"/>
            <a:headEnd/>
            <a:tailEnd/>
          </a:ln>
        </p:spPr>
        <p:txBody>
          <a:bodyPr lIns="36000" tIns="0" rIns="36000" bIns="0">
            <a:spAutoFit/>
          </a:bodyPr>
          <a:lstStyle/>
          <a:p>
            <a:pPr algn="ctr">
              <a:defRPr/>
            </a:pPr>
            <a:endParaRPr lang="fr-F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  <a:p>
            <a:pPr algn="ctr">
              <a:defRPr/>
            </a:pPr>
            <a:r>
              <a:rPr lang="fr-FR" sz="1400" b="1" dirty="0">
                <a:solidFill>
                  <a:schemeClr val="tx2"/>
                </a:solidFill>
                <a:latin typeface="Calibri" pitchFamily="34" charset="0"/>
                <a:cs typeface="+mn-cs"/>
              </a:rPr>
              <a:t>Whole European </a:t>
            </a:r>
            <a:r>
              <a:rPr lang="fr-FR" sz="1400" b="1" dirty="0" smtClean="0">
                <a:solidFill>
                  <a:schemeClr val="tx2"/>
                </a:solidFill>
                <a:latin typeface="Calibri" pitchFamily="34" charset="0"/>
                <a:cs typeface="+mn-cs"/>
              </a:rPr>
              <a:t>Coordination</a:t>
            </a:r>
          </a:p>
          <a:p>
            <a:pPr algn="ctr">
              <a:defRPr/>
            </a:pPr>
            <a:endParaRPr lang="fr-FR" sz="800" b="1" dirty="0">
              <a:solidFill>
                <a:schemeClr val="tx2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51" name="Image 53" descr="Logo Club R2GS.jpg"/>
          <p:cNvPicPr>
            <a:picLocks noChangeAspect="1" noChangeArrowheads="1"/>
          </p:cNvPicPr>
          <p:nvPr/>
        </p:nvPicPr>
        <p:blipFill>
          <a:blip r:embed="rId3" cstate="print"/>
          <a:srcRect l="32236" t="29900" r="31982" b="64906"/>
          <a:stretch>
            <a:fillRect/>
          </a:stretch>
        </p:blipFill>
        <p:spPr bwMode="auto">
          <a:xfrm>
            <a:off x="4796505" y="2789806"/>
            <a:ext cx="11525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ZoneTexte 48"/>
          <p:cNvSpPr txBox="1"/>
          <p:nvPr/>
        </p:nvSpPr>
        <p:spPr bwMode="auto">
          <a:xfrm>
            <a:off x="310682" y="882086"/>
            <a:ext cx="3658620" cy="15388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none" lIns="36000" tIns="0" rIns="36000" bIns="0" rtlCol="0">
            <a:spAutoFit/>
          </a:bodyPr>
          <a:lstStyle/>
          <a:p>
            <a:pPr algn="ctr"/>
            <a:r>
              <a:rPr lang="fr-FR" sz="1000" b="1" i="1" dirty="0" smtClean="0">
                <a:solidFill>
                  <a:schemeClr val="tx2"/>
                </a:solidFill>
                <a:latin typeface="Calibri" pitchFamily="34" charset="0"/>
              </a:rPr>
              <a:t>Link: http://en.wikipedia.org/wiki/Information_security_indicators</a:t>
            </a:r>
            <a:endParaRPr lang="fr-FR" sz="1000" b="1" i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52" name="Image 51" descr="Logo Club R2GS.jpg"/>
          <p:cNvPicPr>
            <a:picLocks noChangeAspect="1" noChangeArrowheads="1"/>
          </p:cNvPicPr>
          <p:nvPr/>
        </p:nvPicPr>
        <p:blipFill>
          <a:blip r:embed="rId3" cstate="print"/>
          <a:srcRect l="32236" t="29900" r="31982" b="64906"/>
          <a:stretch>
            <a:fillRect/>
          </a:stretch>
        </p:blipFill>
        <p:spPr bwMode="auto">
          <a:xfrm>
            <a:off x="154846" y="8128"/>
            <a:ext cx="2160240" cy="54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2655402" y="-90514"/>
            <a:ext cx="4248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i="1" dirty="0" smtClean="0">
                <a:solidFill>
                  <a:srgbClr val="637381"/>
                </a:solidFill>
              </a:rPr>
              <a:t>Works within the network and link with standardization bodies</a:t>
            </a:r>
            <a:endParaRPr lang="en-US" sz="2000" b="1" i="1" dirty="0">
              <a:solidFill>
                <a:srgbClr val="637381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4" name="ZoneTexte 48"/>
          <p:cNvSpPr txBox="1">
            <a:spLocks noChangeArrowheads="1"/>
          </p:cNvSpPr>
          <p:nvPr/>
        </p:nvSpPr>
        <p:spPr bwMode="auto">
          <a:xfrm>
            <a:off x="4788024" y="4013200"/>
            <a:ext cx="1368152" cy="138499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>
              <a:buFontTx/>
              <a:buChar char="-"/>
            </a:pPr>
            <a:r>
              <a:rPr lang="fr-FR" sz="1200" b="1" i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200" b="1" i="1" dirty="0" err="1" smtClean="0">
                <a:solidFill>
                  <a:schemeClr val="tx2"/>
                </a:solidFill>
                <a:latin typeface="Calibri" pitchFamily="34" charset="0"/>
              </a:rPr>
              <a:t>Genseric</a:t>
            </a:r>
            <a:r>
              <a:rPr lang="fr-FR" sz="1200" b="1" i="1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fr-FR" sz="1200" b="1" i="1" dirty="0" err="1" smtClean="0">
                <a:solidFill>
                  <a:schemeClr val="tx2"/>
                </a:solidFill>
                <a:latin typeface="Calibri" pitchFamily="34" charset="0"/>
              </a:rPr>
              <a:t>Cantour</a:t>
            </a:r>
            <a:r>
              <a:rPr lang="fr-FR" sz="1200" b="1" i="1" dirty="0" smtClean="0">
                <a:solidFill>
                  <a:schemeClr val="tx2"/>
                </a:solidFill>
                <a:latin typeface="Calibri" pitchFamily="34" charset="0"/>
              </a:rPr>
              <a:t>-net/Luigi Romano</a:t>
            </a:r>
          </a:p>
          <a:p>
            <a:endParaRPr lang="fr-FR" sz="1200" b="1" i="1" dirty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Main </a:t>
            </a:r>
            <a:r>
              <a:rPr lang="fr-FR" sz="1200" b="1" i="1" dirty="0" err="1">
                <a:solidFill>
                  <a:schemeClr val="tx2"/>
                </a:solidFill>
                <a:latin typeface="Calibri" pitchFamily="34" charset="0"/>
              </a:rPr>
              <a:t>works</a:t>
            </a:r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:</a:t>
            </a:r>
          </a:p>
          <a:p>
            <a:endParaRPr lang="fr-FR" sz="600" b="1" i="1" dirty="0">
              <a:solidFill>
                <a:schemeClr val="tx2"/>
              </a:solidFill>
              <a:latin typeface="Calibri" pitchFamily="34" charset="0"/>
            </a:endParaRPr>
          </a:p>
          <a:p>
            <a:r>
              <a:rPr lang="fr-FR" sz="1200" b="1" i="1" dirty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Recently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launched</a:t>
            </a:r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on 11 March 2014</a:t>
            </a:r>
          </a:p>
          <a:p>
            <a:r>
              <a:rPr lang="fr-FR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in Milan</a:t>
            </a:r>
            <a:endParaRPr lang="fr-FR" sz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2">
      <a:dk1>
        <a:srgbClr val="1582A8"/>
      </a:dk1>
      <a:lt1>
        <a:srgbClr val="FFFFFF"/>
      </a:lt1>
      <a:dk2>
        <a:srgbClr val="000000"/>
      </a:dk2>
      <a:lt2>
        <a:srgbClr val="808080"/>
      </a:lt2>
      <a:accent1>
        <a:srgbClr val="CCFFFF"/>
      </a:accent1>
      <a:accent2>
        <a:srgbClr val="3333CC"/>
      </a:accent2>
      <a:accent3>
        <a:srgbClr val="FFFFFF"/>
      </a:accent3>
      <a:accent4>
        <a:srgbClr val="106E8F"/>
      </a:accent4>
      <a:accent5>
        <a:srgbClr val="E2FFFF"/>
      </a:accent5>
      <a:accent6>
        <a:srgbClr val="2D2DB9"/>
      </a:accent6>
      <a:hlink>
        <a:srgbClr val="637381"/>
      </a:hlink>
      <a:folHlink>
        <a:srgbClr val="637381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tx1">
            <a:lumMod val="20000"/>
            <a:lumOff val="80000"/>
          </a:schemeClr>
        </a:solidFill>
        <a:ln w="19050">
          <a:noFill/>
          <a:miter lim="800000"/>
          <a:headEnd/>
          <a:tailEnd/>
        </a:ln>
      </a:spPr>
      <a:bodyPr wrap="square" lIns="36000" tIns="0" rIns="36000" bIns="0" rtlCol="0">
        <a:spAutoFit/>
      </a:bodyPr>
      <a:lstStyle>
        <a:defPPr algn="ctr">
          <a:defRPr sz="1400" b="1" dirty="0" err="1" smtClean="0">
            <a:solidFill>
              <a:schemeClr val="tx2"/>
            </a:solidFill>
            <a:latin typeface="Calibri" pitchFamily="34" charset="0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1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AAE2CA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2">
        <a:dk1>
          <a:srgbClr val="1582A8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3333CC"/>
        </a:accent2>
        <a:accent3>
          <a:srgbClr val="FFFFFF"/>
        </a:accent3>
        <a:accent4>
          <a:srgbClr val="106E8F"/>
        </a:accent4>
        <a:accent5>
          <a:srgbClr val="E2FFFF"/>
        </a:accent5>
        <a:accent6>
          <a:srgbClr val="2D2DB9"/>
        </a:accent6>
        <a:hlink>
          <a:srgbClr val="637381"/>
        </a:hlink>
        <a:folHlink>
          <a:srgbClr val="63738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232</Words>
  <Application>Microsoft Office PowerPoint</Application>
  <PresentationFormat>Affichage à l'écran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Blank</vt:lpstr>
      <vt:lpstr>Diapositive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Gérard</dc:creator>
  <cp:lastModifiedBy>Gérard</cp:lastModifiedBy>
  <cp:revision>58</cp:revision>
  <dcterms:created xsi:type="dcterms:W3CDTF">2013-04-09T16:47:13Z</dcterms:created>
  <dcterms:modified xsi:type="dcterms:W3CDTF">2014-02-25T10:06:07Z</dcterms:modified>
</cp:coreProperties>
</file>